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(null)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89" r:id="rId5"/>
    <p:sldId id="261" r:id="rId6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073" userDrawn="1">
          <p15:clr>
            <a:srgbClr val="A4A3A4"/>
          </p15:clr>
        </p15:guide>
        <p15:guide id="4" pos="347" userDrawn="1">
          <p15:clr>
            <a:srgbClr val="A4A3A4"/>
          </p15:clr>
        </p15:guide>
        <p15:guide id="5" orient="horz" pos="210" userDrawn="1">
          <p15:clr>
            <a:srgbClr val="A4A3A4"/>
          </p15:clr>
        </p15:guide>
        <p15:guide id="6" orient="horz" pos="958" userDrawn="1">
          <p15:clr>
            <a:srgbClr val="A4A3A4"/>
          </p15:clr>
        </p15:guide>
        <p15:guide id="7" pos="7333" userDrawn="1">
          <p15:clr>
            <a:srgbClr val="A4A3A4"/>
          </p15:clr>
        </p15:guide>
        <p15:guide id="8" orient="horz" pos="41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4D9"/>
    <a:srgbClr val="EF8733"/>
    <a:srgbClr val="1C77D5"/>
    <a:srgbClr val="14405B"/>
    <a:srgbClr val="4C6BA7"/>
    <a:srgbClr val="E05230"/>
    <a:srgbClr val="4AA8BD"/>
    <a:srgbClr val="95585E"/>
    <a:srgbClr val="EEBA30"/>
    <a:srgbClr val="E96E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96FE9-97C8-4499-87B2-109255480C7C}" v="22" dt="2021-04-26T21:11:09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3907" autoAdjust="0"/>
  </p:normalViewPr>
  <p:slideViewPr>
    <p:cSldViewPr snapToGrid="0" snapToObjects="1">
      <p:cViewPr varScale="1">
        <p:scale>
          <a:sx n="69" d="100"/>
          <a:sy n="69" d="100"/>
        </p:scale>
        <p:origin x="348" y="52"/>
      </p:cViewPr>
      <p:guideLst>
        <p:guide orient="horz" pos="2160"/>
        <p:guide pos="3840"/>
        <p:guide pos="1073"/>
        <p:guide pos="347"/>
        <p:guide orient="horz" pos="210"/>
        <p:guide orient="horz" pos="958"/>
        <p:guide pos="7333"/>
        <p:guide orient="horz" pos="41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6" d="100"/>
          <a:sy n="86" d="100"/>
        </p:scale>
        <p:origin x="204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8041195-35F8-0449-ACAD-90EC837750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5560B1D-1FD8-4843-A60C-0E7D1D4E2C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126FA-9ABA-8648-BB3D-7323532843C4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0D1DC85-5D0A-8E4C-A06E-72191780C2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幻灯片编号占位符 4">
            <a:extLst>
              <a:ext uri="{FF2B5EF4-FFF2-40B4-BE49-F238E27FC236}">
                <a16:creationId xmlns:a16="http://schemas.microsoft.com/office/drawing/2014/main" id="{1A0EB09B-0045-354B-B9E3-BD1C88F4F4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BC631-603E-8247-9098-DA056B95A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22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64638-8442-4EAA-B257-836BD0D25922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95ED1-161A-453D-A522-372E59A698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0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ED1-161A-453D-A522-372E59A698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83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 for application: 30 April</a:t>
            </a:r>
            <a:r>
              <a:rPr lang="en-US" baseline="0" dirty="0"/>
              <a:t> 2021</a:t>
            </a:r>
          </a:p>
          <a:p>
            <a:r>
              <a:rPr lang="en-US" baseline="0" dirty="0"/>
              <a:t>Deadline for National Commissions to send their selection and for candidate online application: 30 July 2021</a:t>
            </a:r>
          </a:p>
          <a:p>
            <a:r>
              <a:rPr lang="en-US" baseline="0" dirty="0"/>
              <a:t>Pre-selection deadline : 15 September 2021</a:t>
            </a:r>
          </a:p>
          <a:p>
            <a:r>
              <a:rPr lang="en-US" baseline="0" dirty="0"/>
              <a:t>End of Video interviews: 15 October 2021</a:t>
            </a:r>
          </a:p>
          <a:p>
            <a:r>
              <a:rPr lang="en-US" baseline="0" dirty="0"/>
              <a:t>End of Panel Interviews/written tests:  30 October 2021</a:t>
            </a:r>
          </a:p>
          <a:p>
            <a:r>
              <a:rPr lang="en-US" baseline="0" dirty="0"/>
              <a:t>DG Decision: November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ED1-161A-453D-A522-372E59A698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90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A17E30-5BB7-B144-966A-EEF5F6FC4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32F8C89-5064-5446-B98C-AFA1A4253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D6D6FF-38A8-444B-8195-01915C95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331581D-1051-D049-9571-15FF067B1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9F944BC4-6084-6048-9A17-97A3295A5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6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522AB9-2480-2546-8C52-3AECE5A4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本占位符 2">
            <a:extLst>
              <a:ext uri="{FF2B5EF4-FFF2-40B4-BE49-F238E27FC236}">
                <a16:creationId xmlns:a16="http://schemas.microsoft.com/office/drawing/2014/main" id="{12222D0F-2978-1D43-B70F-9A0C10FF8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CBEE96-B827-CC4C-AE56-FE7A27DF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B7B868-D35A-C74F-999E-BFC1D1683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07732322-610A-5F4D-B740-883D3216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52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1D16D53-CB9F-DB49-A949-693A23D77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本占位符 2">
            <a:extLst>
              <a:ext uri="{FF2B5EF4-FFF2-40B4-BE49-F238E27FC236}">
                <a16:creationId xmlns:a16="http://schemas.microsoft.com/office/drawing/2014/main" id="{1474F60E-A36E-C941-84B7-7567E005A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C1CC42-C267-6949-939F-92B7DF33E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76B276-420E-374C-AF3C-0A7B74F9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843650BC-21BC-FF45-B048-E7DD6C6AD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3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204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8200" y="827434"/>
            <a:ext cx="105156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203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E3E607-594C-FF4A-A0E6-A8E90DF5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D9BE338-8293-4D46-A8BE-0BD3CB2DF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B5241E-4905-C944-97BA-AE582C14E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21798C7-C66D-3547-8E77-0B4675691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913E3D75-19FB-0340-A37E-790F6226B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98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B680CE-6AA3-5F46-A407-014B394B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C012A46-618F-3A4A-B119-978D53A8B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64C2AB-6711-6648-AAAC-A4DB8E05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B12AAC-03D7-8940-BAEA-A9F8172F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4D1383CD-8ABB-4C45-A728-1F12904D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7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C55B34-5A0C-CA48-B233-3892BE243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4270FB-569D-C44C-AE86-8B0D767463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A5BA268-A7E7-EF4D-98C9-197277A30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4B09472-385B-FB4F-9D27-03D088C74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A09E75-41ED-F745-871F-70DB874F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>
            <a:extLst>
              <a:ext uri="{FF2B5EF4-FFF2-40B4-BE49-F238E27FC236}">
                <a16:creationId xmlns:a16="http://schemas.microsoft.com/office/drawing/2014/main" id="{CFA79265-9DC1-6040-BEDE-14D25B5A0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7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BB8FEF-C4D8-2744-9A79-EB39C25F4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3DBB7B7-AC33-134B-83BE-EC79D314F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7A06138-2B8A-FD4D-9789-AA43133FB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B455E1C-0C4E-C049-ACA9-4964A58283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17E4B86-CB12-664B-850A-17B00085D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63F39F4-312F-B243-B296-C484AF4EA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1B5CC52-0F25-AC4F-BF5D-9AE6329A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幻灯片编号占位符 8">
            <a:extLst>
              <a:ext uri="{FF2B5EF4-FFF2-40B4-BE49-F238E27FC236}">
                <a16:creationId xmlns:a16="http://schemas.microsoft.com/office/drawing/2014/main" id="{458C7B73-0482-1E41-BE8F-E64EC8881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0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CEE49F-DA79-AE45-949F-E7FC2224B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373B16F-4DE8-C34C-9892-F32E427A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41E3362-A42B-1642-815A-644DD44AB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幻灯片编号占位符 4">
            <a:extLst>
              <a:ext uri="{FF2B5EF4-FFF2-40B4-BE49-F238E27FC236}">
                <a16:creationId xmlns:a16="http://schemas.microsoft.com/office/drawing/2014/main" id="{8143B9BE-311E-754D-927A-0F0CC71F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2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8E800E4-CACB-CD40-98F1-416D383F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C4592B3-EC35-584B-94F7-64F0B8FB8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幻灯片编号占位符 3">
            <a:extLst>
              <a:ext uri="{FF2B5EF4-FFF2-40B4-BE49-F238E27FC236}">
                <a16:creationId xmlns:a16="http://schemas.microsoft.com/office/drawing/2014/main" id="{C0F7ACD3-3471-4C48-875A-42722CC2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5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F1719-B3D5-F148-93B3-078C216A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14E25E-296E-774D-9713-58E2CE29F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66DC02A-42DD-9041-BD01-26A759ABC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5D0A6C8-4EBC-0A4F-BE6D-A6C658469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DB18DC4-BBD5-DC4A-9585-CD8F3134B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>
            <a:extLst>
              <a:ext uri="{FF2B5EF4-FFF2-40B4-BE49-F238E27FC236}">
                <a16:creationId xmlns:a16="http://schemas.microsoft.com/office/drawing/2014/main" id="{C7B958D8-E660-6D40-9044-C83DD13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2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78D1F1-746E-364C-A73E-CA3789B95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BED31B0-7C52-4841-A7DD-D220A65F0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905EDDE-11E3-A549-8B55-883F2A47F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7AC227E-044D-C449-8007-9AA977A0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EAB23D-1E27-5940-B8AD-16CC8718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>
            <a:extLst>
              <a:ext uri="{FF2B5EF4-FFF2-40B4-BE49-F238E27FC236}">
                <a16:creationId xmlns:a16="http://schemas.microsoft.com/office/drawing/2014/main" id="{F09F543E-1595-9048-A37F-B8BF806D1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65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8416EE4-6D99-DD4C-BB8B-AA6AD0AC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D180F5-2FC7-F44E-AD2C-9CE07753D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1DF8B7-E9F2-074D-AF0D-EEF9E2316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E64DA-4BAF-9948-97FD-8CD749CE7330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409EB0-380D-CE46-B873-AB3047108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幻灯片编号占位符 5">
            <a:extLst>
              <a:ext uri="{FF2B5EF4-FFF2-40B4-BE49-F238E27FC236}">
                <a16:creationId xmlns:a16="http://schemas.microsoft.com/office/drawing/2014/main" id="{75BB3F30-FD9D-C14D-9DA6-9243B8B9B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40A5A-C46A-724D-99CB-2C67CFB65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3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(null)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YPP@unesco.or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(null)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C2330-BC43-416D-B65F-869BF381F1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0337" y="198304"/>
            <a:ext cx="11133463" cy="40762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Young Professionals </a:t>
            </a:r>
            <a:r>
              <a:rPr lang="en-US" dirty="0" err="1">
                <a:solidFill>
                  <a:schemeClr val="bg1"/>
                </a:solidFill>
              </a:rPr>
              <a:t>Programme</a:t>
            </a:r>
            <a:r>
              <a:rPr lang="en-US" dirty="0">
                <a:solidFill>
                  <a:schemeClr val="bg1"/>
                </a:solidFill>
              </a:rPr>
              <a:t> 2018</a:t>
            </a:r>
          </a:p>
          <a:p>
            <a:endParaRPr lang="en-US" dirty="0"/>
          </a:p>
        </p:txBody>
      </p:sp>
      <p:pic>
        <p:nvPicPr>
          <p:cNvPr id="4" name="图片 9">
            <a:extLst>
              <a:ext uri="{FF2B5EF4-FFF2-40B4-BE49-F238E27FC236}">
                <a16:creationId xmlns:a16="http://schemas.microsoft.com/office/drawing/2014/main" id="{2E6499EA-702B-4A91-8526-ABB17B01A2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419"/>
          <a:stretch/>
        </p:blipFill>
        <p:spPr>
          <a:xfrm>
            <a:off x="0" y="-48995"/>
            <a:ext cx="12192000" cy="8639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730C41-FFE5-4EC5-B6DF-52B1660B46F3}"/>
              </a:ext>
            </a:extLst>
          </p:cNvPr>
          <p:cNvSpPr/>
          <p:nvPr/>
        </p:nvSpPr>
        <p:spPr>
          <a:xfrm>
            <a:off x="914006" y="44113"/>
            <a:ext cx="103639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chemeClr val="bg1"/>
                </a:solidFill>
              </a:rPr>
              <a:t>Feuille de route du Programme des Jeunes Cadres 2021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CAC5AE-3A75-497B-B508-116224715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01"/>
            <a:ext cx="989812" cy="828748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0892CA-2BA7-425A-B30B-F34014CC9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078875"/>
              </p:ext>
            </p:extLst>
          </p:nvPr>
        </p:nvGraphicFramePr>
        <p:xfrm>
          <a:off x="220337" y="855262"/>
          <a:ext cx="11607595" cy="579897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62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7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6888">
                  <a:extLst>
                    <a:ext uri="{9D8B030D-6E8A-4147-A177-3AD203B41FA5}">
                      <a16:colId xmlns:a16="http://schemas.microsoft.com/office/drawing/2014/main" val="2353733528"/>
                    </a:ext>
                  </a:extLst>
                </a:gridCol>
              </a:tblGrid>
              <a:tr h="48315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Etapes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Actions</a:t>
                      </a:r>
                    </a:p>
                  </a:txBody>
                  <a:tcPr marL="121912" marR="121912" marT="60955" marB="60955" anchor="b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12" marR="121912" marT="60955" marB="60955" anchor="b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9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Appel à candidatures</a:t>
                      </a: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Appel à candidatures auprès des Commissions nationales d'États membres non représentés ou sous-représentés</a:t>
                      </a:r>
                      <a:endParaRPr lang="en-US" sz="1400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+mn-lt"/>
                          <a:ea typeface="DengXian"/>
                        </a:rPr>
                        <a:t>mi Mai 2021</a:t>
                      </a:r>
                      <a:endParaRPr lang="en-US" sz="1400" b="1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735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tx1"/>
                          </a:solidFill>
                        </a:rPr>
                        <a:t>Sélection </a:t>
                      </a:r>
                      <a:r>
                        <a:rPr lang="fr-FR" sz="1600" b="1" dirty="0" err="1">
                          <a:solidFill>
                            <a:schemeClr val="tx1"/>
                          </a:solidFill>
                        </a:rPr>
                        <a:t>COMNATs</a:t>
                      </a:r>
                      <a:endParaRPr lang="fr-FR" sz="16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400" b="0" i="1" dirty="0">
                          <a:solidFill>
                            <a:schemeClr val="tx1"/>
                          </a:solidFill>
                        </a:rPr>
                        <a:t>(Commissions nationales)</a:t>
                      </a:r>
                      <a:endParaRPr lang="id-ID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Transmission d'un maximum de 15 candidatures par Commission nationale (tableau Excel fourni) – Courriel : </a:t>
                      </a:r>
                      <a:r>
                        <a:rPr lang="en-US" sz="1400" dirty="0">
                          <a:effectLst/>
                          <a:latin typeface="+mn-lt"/>
                          <a:ea typeface="DengXian"/>
                          <a:hlinkClick r:id="rId5"/>
                        </a:rPr>
                        <a:t>YPP@unesco.org</a:t>
                      </a:r>
                      <a:endParaRPr lang="fr-FR" sz="1400" dirty="0">
                        <a:effectLst/>
                        <a:latin typeface="+mn-lt"/>
                        <a:ea typeface="DengXi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/>
                        <a:t>Chaque candidat/e doit déposer sa candidature sur le site Web des carrières de l'UNESCO 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(HRM communiquera un lien spécifique)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mi Août 2021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6262">
                <a:tc>
                  <a:txBody>
                    <a:bodyPr/>
                    <a:lstStyle/>
                    <a:p>
                      <a:r>
                        <a:rPr lang="id-ID" sz="1600" b="1" dirty="0">
                          <a:solidFill>
                            <a:schemeClr val="tx1"/>
                          </a:solidFill>
                        </a:rPr>
                        <a:t>Présélection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</a:rPr>
                        <a:t> &amp; Entretiens  vidéo </a:t>
                      </a:r>
                      <a:r>
                        <a:rPr lang="id-ID" sz="1400" b="0" i="1" dirty="0">
                          <a:solidFill>
                            <a:schemeClr val="tx1"/>
                          </a:solidFill>
                        </a:rPr>
                        <a:t>(H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</a:rPr>
                        <a:t>RM</a:t>
                      </a:r>
                      <a:r>
                        <a:rPr lang="id-ID" sz="1400" b="0" i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id-ID" sz="1400" b="0" i="1" dirty="0" err="1">
                          <a:solidFill>
                            <a:schemeClr val="tx1"/>
                          </a:solidFill>
                        </a:rPr>
                        <a:t>Secteurs</a:t>
                      </a:r>
                      <a:r>
                        <a:rPr lang="id-ID" sz="1400" b="0" i="1" dirty="0">
                          <a:solidFill>
                            <a:schemeClr val="tx1"/>
                          </a:solidFill>
                        </a:rPr>
                        <a:t>/Services)</a:t>
                      </a:r>
                      <a:endParaRPr lang="en-US" sz="1400" b="0" i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>
                          <a:effectLst/>
                        </a:rPr>
                        <a:t>Tests écrits </a:t>
                      </a:r>
                      <a:r>
                        <a:rPr lang="fr-FR" sz="1400" b="0" i="1" kern="1200" dirty="0">
                          <a:effectLst/>
                        </a:rPr>
                        <a:t>(le cas échéant)</a:t>
                      </a:r>
                      <a:endParaRPr lang="en-US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d-ID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Présélection par HRM par rapport aux exigences du programme YPP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En consultation avec les Secteurs/Bureaux, HRM établit une liste de candidats invités à un </a:t>
                      </a: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entretien vidéo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HRM communique aux </a:t>
                      </a:r>
                      <a:r>
                        <a:rPr lang="fr-FR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COMNATs</a:t>
                      </a: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les noms des candidats retenus/non retenus pour les entretiens vidéo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Septembre 2021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3236">
                <a:tc>
                  <a:txBody>
                    <a:bodyPr/>
                    <a:lstStyle/>
                    <a:p>
                      <a:r>
                        <a:rPr lang="fr-F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Panels d’entretien</a:t>
                      </a:r>
                    </a:p>
                    <a:p>
                      <a:r>
                        <a:rPr lang="fr-FR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(HRM/Secteurs/Services)</a:t>
                      </a: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HRM </a:t>
                      </a:r>
                      <a:r>
                        <a:rPr lang="fr-FR" sz="1400" dirty="0"/>
                        <a:t>présélectionne les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candidats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à interviewer par le Panel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d’entretien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en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consultation avec les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Secteurs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/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Bureaux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400" dirty="0"/>
                        <a:t>HRM communique aux </a:t>
                      </a:r>
                      <a:r>
                        <a:rPr lang="fr-FR" sz="1400" dirty="0" err="1"/>
                        <a:t>COMNATs</a:t>
                      </a:r>
                      <a:r>
                        <a:rPr lang="fr-FR" sz="1400" dirty="0"/>
                        <a:t> les noms des candidats non retenus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  <a:p>
                      <a:pPr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Panels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d’entretien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 </a:t>
                      </a:r>
                      <a:r>
                        <a:rPr lang="fr-FR" sz="1400" dirty="0"/>
                        <a:t>par visioconférence avec les candidats présélectionnés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: </a:t>
                      </a:r>
                    </a:p>
                    <a:p>
                      <a:pPr marL="285750" lvl="0" indent="-28575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Panels </a:t>
                      </a:r>
                      <a:r>
                        <a:rPr lang="fr-FR" sz="1400" dirty="0"/>
                        <a:t>présidés par HRM avec des représentants des Secteurs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/Services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  <a:p>
                      <a:pPr marL="285750" lvl="0" indent="-28575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/>
                        <a:t>Recommandations préparées par HRM, en consultation avec les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Secteurs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/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Bureaux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Septembre / Octobre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2021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400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4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Décision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Directrice</a:t>
                      </a: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générale</a:t>
                      </a: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 </a:t>
                      </a:r>
                      <a:r>
                        <a:rPr lang="fr-FR" sz="1400" dirty="0"/>
                        <a:t>Transmission des </a:t>
                      </a:r>
                      <a:r>
                        <a:rPr lang="fr-FR" sz="1400" b="1" dirty="0"/>
                        <a:t>recommandations</a:t>
                      </a:r>
                      <a:r>
                        <a:rPr lang="fr-FR" sz="1400" dirty="0"/>
                        <a:t> finales à la Directrice générale pour décision de nomination</a:t>
                      </a:r>
                      <a:endParaRPr lang="en-US" sz="1400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Novembre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/>
                          <a:cs typeface="+mn-cs"/>
                        </a:rPr>
                        <a:t>2021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/>
                        <a:cs typeface="+mn-cs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54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Nomination</a:t>
                      </a: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 </a:t>
                      </a:r>
                      <a:r>
                        <a:rPr lang="fr-FR" sz="1400" b="1" dirty="0">
                          <a:effectLst/>
                          <a:latin typeface="+mn-lt"/>
                          <a:ea typeface="DengXian"/>
                        </a:rPr>
                        <a:t>Nomination</a:t>
                      </a: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 des candidats sélectionnés :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HRM communique aux </a:t>
                      </a:r>
                      <a:r>
                        <a:rPr lang="fr-FR" sz="1400" dirty="0" err="1">
                          <a:effectLst/>
                          <a:latin typeface="+mn-lt"/>
                          <a:ea typeface="DengXian"/>
                        </a:rPr>
                        <a:t>COMNATs</a:t>
                      </a: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 et aux délégations permanentes les candidats nommés et les candidats non retenus</a:t>
                      </a:r>
                    </a:p>
                    <a:p>
                      <a:pPr marL="34290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FR" sz="1400" dirty="0">
                          <a:effectLst/>
                          <a:latin typeface="+mn-lt"/>
                          <a:ea typeface="DengXian"/>
                        </a:rPr>
                        <a:t>HRM informe les candidats de leur nomination.</a:t>
                      </a:r>
                      <a:endParaRPr lang="en-US" sz="1400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1400" b="1" dirty="0">
                          <a:effectLst/>
                          <a:latin typeface="+mn-lt"/>
                          <a:ea typeface="DengXian"/>
                        </a:rPr>
                        <a:t>Décembre 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fr-FR" sz="1400" b="1" dirty="0">
                          <a:effectLst/>
                          <a:latin typeface="+mn-lt"/>
                          <a:ea typeface="DengXian"/>
                        </a:rPr>
                        <a:t>2021</a:t>
                      </a:r>
                      <a:endParaRPr lang="en-US" sz="1400" b="1" dirty="0">
                        <a:effectLst/>
                        <a:latin typeface="+mn-lt"/>
                        <a:ea typeface="DengXian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574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9">
            <a:extLst>
              <a:ext uri="{FF2B5EF4-FFF2-40B4-BE49-F238E27FC236}">
                <a16:creationId xmlns:a16="http://schemas.microsoft.com/office/drawing/2014/main" id="{E61E945D-C532-8346-A943-1E3DBE10B8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419"/>
          <a:stretch/>
        </p:blipFill>
        <p:spPr>
          <a:xfrm>
            <a:off x="0" y="-20782"/>
            <a:ext cx="12192000" cy="8639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201"/>
            <a:ext cx="989812" cy="82874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51E6824-1E87-3B41-9C19-80336E19E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275326"/>
              </p:ext>
            </p:extLst>
          </p:nvPr>
        </p:nvGraphicFramePr>
        <p:xfrm>
          <a:off x="0" y="1131216"/>
          <a:ext cx="12226290" cy="505592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968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0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2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1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25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0031">
                  <a:extLst>
                    <a:ext uri="{9D8B030D-6E8A-4147-A177-3AD203B41FA5}">
                      <a16:colId xmlns:a16="http://schemas.microsoft.com/office/drawing/2014/main" val="1470992369"/>
                    </a:ext>
                  </a:extLst>
                </a:gridCol>
                <a:gridCol w="1208633">
                  <a:extLst>
                    <a:ext uri="{9D8B030D-6E8A-4147-A177-3AD203B41FA5}">
                      <a16:colId xmlns:a16="http://schemas.microsoft.com/office/drawing/2014/main" val="4221091025"/>
                    </a:ext>
                  </a:extLst>
                </a:gridCol>
                <a:gridCol w="1119615">
                  <a:extLst>
                    <a:ext uri="{9D8B030D-6E8A-4147-A177-3AD203B41FA5}">
                      <a16:colId xmlns:a16="http://schemas.microsoft.com/office/drawing/2014/main" val="462016880"/>
                    </a:ext>
                  </a:extLst>
                </a:gridCol>
                <a:gridCol w="932172">
                  <a:extLst>
                    <a:ext uri="{9D8B030D-6E8A-4147-A177-3AD203B41FA5}">
                      <a16:colId xmlns:a16="http://schemas.microsoft.com/office/drawing/2014/main" val="1831569833"/>
                    </a:ext>
                  </a:extLst>
                </a:gridCol>
              </a:tblGrid>
              <a:tr h="788845">
                <a:tc>
                  <a:txBody>
                    <a:bodyPr/>
                    <a:lstStyle/>
                    <a:p>
                      <a:pPr algn="ctr"/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Avril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Mai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Juin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Juillet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Août</a:t>
                      </a:r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Sept.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Oct.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Nov.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Déc</a:t>
                      </a:r>
                      <a:r>
                        <a:rPr lang="en-US" sz="1600" dirty="0"/>
                        <a:t>.</a:t>
                      </a:r>
                    </a:p>
                    <a:p>
                      <a:pPr algn="ctr"/>
                      <a:r>
                        <a:rPr lang="en-US" sz="1600" dirty="0"/>
                        <a:t>2021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Appel à candidatures</a:t>
                      </a: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815">
                <a:tc>
                  <a:txBody>
                    <a:bodyPr/>
                    <a:lstStyle/>
                    <a:p>
                      <a:r>
                        <a:rPr lang="fr-FR" sz="1600" b="1" dirty="0"/>
                        <a:t>Sélection </a:t>
                      </a:r>
                      <a:r>
                        <a:rPr lang="fr-FR" sz="1600" b="1" dirty="0" err="1"/>
                        <a:t>COMNATs</a:t>
                      </a:r>
                      <a:r>
                        <a:rPr lang="fr-FR" sz="1600" b="1" dirty="0"/>
                        <a:t> </a:t>
                      </a:r>
                      <a:r>
                        <a:rPr lang="id-ID" sz="1400" b="0" i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400" b="0" i="1" baseline="0" dirty="0">
                          <a:solidFill>
                            <a:schemeClr val="tx1"/>
                          </a:solidFill>
                        </a:rPr>
                        <a:t>Commissions </a:t>
                      </a:r>
                      <a:r>
                        <a:rPr lang="en-US" sz="1400" b="0" i="1" baseline="0" dirty="0" err="1">
                          <a:solidFill>
                            <a:schemeClr val="tx1"/>
                          </a:solidFill>
                        </a:rPr>
                        <a:t>nationales</a:t>
                      </a:r>
                      <a:r>
                        <a:rPr lang="id-ID" sz="1400" b="0" i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fr-FR" sz="1600" b="1" dirty="0"/>
                        <a:t> / Candidature en ligne </a:t>
                      </a:r>
                      <a:r>
                        <a:rPr lang="fr-FR" sz="1400" b="0" i="1" dirty="0"/>
                        <a:t>(Candidats)</a:t>
                      </a:r>
                      <a:endParaRPr lang="en-US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3475">
                <a:tc>
                  <a:txBody>
                    <a:bodyPr/>
                    <a:lstStyle/>
                    <a:p>
                      <a:r>
                        <a:rPr lang="id-ID" sz="1600" b="1" dirty="0"/>
                        <a:t>Présélection</a:t>
                      </a:r>
                      <a:r>
                        <a:rPr lang="fr-FR" sz="1600" b="1" dirty="0"/>
                        <a:t> &amp; Entretiens vidéo</a:t>
                      </a:r>
                      <a:endParaRPr lang="id-ID" sz="1600" b="1" dirty="0"/>
                    </a:p>
                    <a:p>
                      <a:r>
                        <a:rPr lang="id-ID" sz="1400" b="0" i="1" dirty="0"/>
                        <a:t>(H</a:t>
                      </a:r>
                      <a:r>
                        <a:rPr lang="en-US" sz="1400" b="0" i="1" dirty="0"/>
                        <a:t>RM</a:t>
                      </a:r>
                      <a:r>
                        <a:rPr lang="id-ID" sz="1400" b="0" i="1" dirty="0"/>
                        <a:t>)</a:t>
                      </a:r>
                      <a:endParaRPr lang="en-US" sz="1400" b="0" i="1" dirty="0"/>
                    </a:p>
                    <a:p>
                      <a:r>
                        <a:rPr lang="fr-FR" sz="1600" b="1" kern="1200" dirty="0">
                          <a:effectLst/>
                        </a:rPr>
                        <a:t>Tests écrits </a:t>
                      </a:r>
                      <a:r>
                        <a:rPr lang="fr-FR" sz="1400" b="0" i="1" kern="1200" dirty="0">
                          <a:effectLst/>
                        </a:rPr>
                        <a:t>(le cas échéant)</a:t>
                      </a:r>
                      <a:endParaRPr lang="en-US" sz="1400" b="0" i="1" dirty="0">
                        <a:solidFill>
                          <a:schemeClr val="tx1"/>
                        </a:solidFill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     </a:t>
                      </a:r>
                    </a:p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01267247"/>
                  </a:ext>
                </a:extLst>
              </a:tr>
              <a:tr h="849631">
                <a:tc>
                  <a:txBody>
                    <a:bodyPr/>
                    <a:lstStyle/>
                    <a:p>
                      <a:r>
                        <a:rPr lang="fr-FR" sz="1600" b="1" kern="1200" dirty="0">
                          <a:effectLst/>
                        </a:rPr>
                        <a:t>Panels d’entretien </a:t>
                      </a:r>
                      <a:r>
                        <a:rPr lang="fr-FR" sz="1400" b="0" i="1" kern="1200" dirty="0">
                          <a:effectLst/>
                        </a:rPr>
                        <a:t>(HRM/Secteurs)</a:t>
                      </a:r>
                      <a:endParaRPr lang="id-ID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     </a:t>
                      </a:r>
                    </a:p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7436923"/>
                  </a:ext>
                </a:extLst>
              </a:tr>
              <a:tr h="9933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Décision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Directrice</a:t>
                      </a: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générale</a:t>
                      </a: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id-ID" sz="14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12" marR="121912" marT="60955" marB="60955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    </a:t>
                      </a:r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   </a:t>
                      </a: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21912" marR="121912" marT="60955" marB="6095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文本框 19">
            <a:extLst>
              <a:ext uri="{FF2B5EF4-FFF2-40B4-BE49-F238E27FC236}">
                <a16:creationId xmlns:a16="http://schemas.microsoft.com/office/drawing/2014/main" id="{2F3B7826-0D22-D449-8632-18BF85F0FDD7}"/>
              </a:ext>
            </a:extLst>
          </p:cNvPr>
          <p:cNvSpPr txBox="1"/>
          <p:nvPr/>
        </p:nvSpPr>
        <p:spPr>
          <a:xfrm>
            <a:off x="909536" y="113000"/>
            <a:ext cx="10283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bg1"/>
                </a:solidFill>
              </a:rPr>
              <a:t>Calendrier du Programme des Jeunes Cadres 2021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 flipV="1">
            <a:off x="2011679" y="1794775"/>
            <a:ext cx="1801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	</a:t>
            </a:r>
          </a:p>
        </p:txBody>
      </p:sp>
      <p:sp>
        <p:nvSpPr>
          <p:cNvPr id="15" name="TextBox 14"/>
          <p:cNvSpPr txBox="1"/>
          <p:nvPr/>
        </p:nvSpPr>
        <p:spPr>
          <a:xfrm rot="10800000" flipV="1">
            <a:off x="5751576" y="2062164"/>
            <a:ext cx="8594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/>
          </a:p>
          <a:p>
            <a:r>
              <a:rPr lang="en-US" sz="1400" dirty="0"/>
              <a:t>    </a:t>
            </a:r>
          </a:p>
          <a:p>
            <a:endParaRPr lang="en-US" sz="1400" dirty="0"/>
          </a:p>
          <a:p>
            <a:r>
              <a:rPr lang="en-US" sz="1400" dirty="0"/>
              <a:t> </a:t>
            </a: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56C88337-5DCD-4D49-9059-8F9A0A66FDB1}"/>
              </a:ext>
            </a:extLst>
          </p:cNvPr>
          <p:cNvSpPr/>
          <p:nvPr/>
        </p:nvSpPr>
        <p:spPr>
          <a:xfrm>
            <a:off x="4060888" y="2185565"/>
            <a:ext cx="349762" cy="21545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  <p:sp>
        <p:nvSpPr>
          <p:cNvPr id="17" name="Rounded Rectangle 7">
            <a:extLst>
              <a:ext uri="{FF2B5EF4-FFF2-40B4-BE49-F238E27FC236}">
                <a16:creationId xmlns:a16="http://schemas.microsoft.com/office/drawing/2014/main" id="{63AC7713-7E8E-475F-92B2-E538FB3BEE3F}"/>
              </a:ext>
            </a:extLst>
          </p:cNvPr>
          <p:cNvSpPr/>
          <p:nvPr/>
        </p:nvSpPr>
        <p:spPr>
          <a:xfrm>
            <a:off x="4235769" y="2957659"/>
            <a:ext cx="3168611" cy="21545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id="{1A6C22E4-126A-48E7-ABEB-2BE14561B72C}"/>
              </a:ext>
            </a:extLst>
          </p:cNvPr>
          <p:cNvSpPr/>
          <p:nvPr/>
        </p:nvSpPr>
        <p:spPr>
          <a:xfrm flipV="1">
            <a:off x="7223747" y="3766516"/>
            <a:ext cx="1606034" cy="215452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  <p:sp>
        <p:nvSpPr>
          <p:cNvPr id="22" name="Rounded Rectangle 12">
            <a:extLst>
              <a:ext uri="{FF2B5EF4-FFF2-40B4-BE49-F238E27FC236}">
                <a16:creationId xmlns:a16="http://schemas.microsoft.com/office/drawing/2014/main" id="{C39DDFF7-48C6-4C87-B204-E572A80CA419}"/>
              </a:ext>
            </a:extLst>
          </p:cNvPr>
          <p:cNvSpPr/>
          <p:nvPr/>
        </p:nvSpPr>
        <p:spPr>
          <a:xfrm>
            <a:off x="8374442" y="4575373"/>
            <a:ext cx="1740519" cy="201563"/>
          </a:xfrm>
          <a:prstGeom prst="roundRect">
            <a:avLst>
              <a:gd name="adj" fmla="val 50000"/>
            </a:avLst>
          </a:prstGeom>
          <a:solidFill>
            <a:srgbClr val="9558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  <p:sp>
        <p:nvSpPr>
          <p:cNvPr id="23" name="Rounded Rectangle 11">
            <a:extLst>
              <a:ext uri="{FF2B5EF4-FFF2-40B4-BE49-F238E27FC236}">
                <a16:creationId xmlns:a16="http://schemas.microsoft.com/office/drawing/2014/main" id="{D8AED963-A5A8-4DE2-AAB0-2F58E031D6CE}"/>
              </a:ext>
            </a:extLst>
          </p:cNvPr>
          <p:cNvSpPr/>
          <p:nvPr/>
        </p:nvSpPr>
        <p:spPr>
          <a:xfrm>
            <a:off x="10195517" y="5543755"/>
            <a:ext cx="1078941" cy="201563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294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947E42D5576643AD0EE275167A72F2" ma:contentTypeVersion="12" ma:contentTypeDescription="Create a new document." ma:contentTypeScope="" ma:versionID="da68021731499776868bba10243dbfbd">
  <xsd:schema xmlns:xsd="http://www.w3.org/2001/XMLSchema" xmlns:xs="http://www.w3.org/2001/XMLSchema" xmlns:p="http://schemas.microsoft.com/office/2006/metadata/properties" xmlns:ns3="34dfd286-4500-4396-b214-b46829303d20" xmlns:ns4="0ec3886e-8237-4a43-9ea4-2f9e1d62dc95" targetNamespace="http://schemas.microsoft.com/office/2006/metadata/properties" ma:root="true" ma:fieldsID="9222169c00f139bdd655abbc83d09ec9" ns3:_="" ns4:_="">
    <xsd:import namespace="34dfd286-4500-4396-b214-b46829303d20"/>
    <xsd:import namespace="0ec3886e-8237-4a43-9ea4-2f9e1d62dc9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fd286-4500-4396-b214-b46829303d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3886e-8237-4a43-9ea4-2f9e1d62d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323F2-4100-4D69-A121-52DC5026BCE4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ec3886e-8237-4a43-9ea4-2f9e1d62dc95"/>
    <ds:schemaRef ds:uri="34dfd286-4500-4396-b214-b46829303d20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CEFA675-35E3-4D64-B51A-D459637BFC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8B5DBE-13B5-4EB6-B100-8F19FE2DD9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dfd286-4500-4396-b214-b46829303d20"/>
    <ds:schemaRef ds:uri="0ec3886e-8237-4a43-9ea4-2f9e1d62dc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Widescreen</PresentationFormat>
  <Paragraphs>84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DengXian</vt:lpstr>
      <vt:lpstr>DengXian</vt:lpstr>
      <vt:lpstr>等线 Light</vt:lpstr>
      <vt:lpstr>Symbol</vt:lpstr>
      <vt:lpstr>Office 主题​​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张启晖</dc:creator>
  <cp:lastModifiedBy>Beltrami Anna Lisa EDA BTS</cp:lastModifiedBy>
  <cp:revision>238</cp:revision>
  <cp:lastPrinted>2018-04-11T13:55:18Z</cp:lastPrinted>
  <dcterms:created xsi:type="dcterms:W3CDTF">2018-03-08T23:51:59Z</dcterms:created>
  <dcterms:modified xsi:type="dcterms:W3CDTF">2021-05-25T12:37:59Z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0x010100FF947E42D5576643AD0EE275167A72F2</vt:lpwstr>
  </property>
</Properties>
</file>