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4" r:id="rId2"/>
  </p:sldMasterIdLst>
  <p:notesMasterIdLst>
    <p:notesMasterId r:id="rId14"/>
  </p:notesMasterIdLst>
  <p:sldIdLst>
    <p:sldId id="257" r:id="rId3"/>
    <p:sldId id="260" r:id="rId4"/>
    <p:sldId id="278" r:id="rId5"/>
    <p:sldId id="271" r:id="rId6"/>
    <p:sldId id="281" r:id="rId7"/>
    <p:sldId id="275" r:id="rId8"/>
    <p:sldId id="279" r:id="rId9"/>
    <p:sldId id="274" r:id="rId10"/>
    <p:sldId id="280" r:id="rId11"/>
    <p:sldId id="273" r:id="rId12"/>
    <p:sldId id="270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894"/>
    <a:srgbClr val="E82414"/>
    <a:srgbClr val="241C89"/>
    <a:srgbClr val="E9001B"/>
    <a:srgbClr val="8903E0"/>
    <a:srgbClr val="893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0" autoAdjust="0"/>
    <p:restoredTop sz="90419" autoAdjust="0"/>
  </p:normalViewPr>
  <p:slideViewPr>
    <p:cSldViewPr snapToGrid="0" snapToObjects="1">
      <p:cViewPr varScale="1">
        <p:scale>
          <a:sx n="62" d="100"/>
          <a:sy n="62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923D1-A3C7-5C46-A137-102EE72C476C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737D7-52CB-234D-B007-F8DEA83565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F413012D-A390-0545-91A9-1502808C8D91}" type="datetime1">
              <a:rPr lang="fr-CH" smtClean="0"/>
              <a:pPr/>
              <a:t>21.09.2021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H" smtClean="0"/>
              <a:t>Maths 1-8 Projet éditorial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A9A86E-1C54-214C-B0DF-0FE76FD15C86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03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Maths 1-8 Projet éditorial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A9A86E-1C54-214C-B0DF-0FE76FD15C86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Maths 1-8 Projet éditorial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A9A86E-1C54-214C-B0DF-0FE76FD15C86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Maths 1-8 Projet éditorial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A9A86E-1C54-214C-B0DF-0FE76FD15C86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Maths 1-8 Projet éditorial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A9A86E-1C54-214C-B0DF-0FE76FD15C86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Maths 1-8 Projet éditorial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A9A86E-1C54-214C-B0DF-0FE76FD15C86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737D7-52CB-234D-B007-F8DEA835650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F413012D-A390-0545-91A9-1502808C8D91}" type="datetime1">
              <a:rPr lang="fr-CH" smtClean="0"/>
              <a:pPr/>
              <a:t>21.09.2021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H" smtClean="0"/>
              <a:t>Maths 1-8 Projet éditorial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A9A86E-1C54-214C-B0DF-0FE76FD15C86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03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Plateforme suisse éducation 2030 - 22 septembre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Plateforme suisse éducation 2030 - 22 septembre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CB01D-379A-9A44-B155-1C6B064033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Plateforme suisse éducation 2030 - 22 septembre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CB01D-379A-9A44-B155-1C6B064033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10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173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100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B24-4BE0-4FEC-9885-CA2B27C0FDBB}" type="datetimeFigureOut">
              <a:rPr lang="fr-CH" smtClean="0"/>
              <a:t>21.09.2021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6BA-E761-4775-9D75-8830B6CDAA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540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B24-4BE0-4FEC-9885-CA2B27C0FDBB}" type="datetimeFigureOut">
              <a:rPr lang="fr-CH" smtClean="0"/>
              <a:t>21.09.2021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6BA-E761-4775-9D75-8830B6CDAA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9793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B24-4BE0-4FEC-9885-CA2B27C0FDBB}" type="datetimeFigureOut">
              <a:rPr lang="fr-CH" smtClean="0"/>
              <a:t>21.09.2021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6BA-E761-4775-9D75-8830B6CDAA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0104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B24-4BE0-4FEC-9885-CA2B27C0FDBB}" type="datetimeFigureOut">
              <a:rPr lang="fr-CH" smtClean="0"/>
              <a:t>21.09.2021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6BA-E761-4775-9D75-8830B6CDAA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1828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B24-4BE0-4FEC-9885-CA2B27C0FDBB}" type="datetimeFigureOut">
              <a:rPr lang="fr-CH" smtClean="0"/>
              <a:t>21.09.2021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6BA-E761-4775-9D75-8830B6CDAA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960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Plateforme suisse éducation 2030 - 22 septembre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CB01D-379A-9A44-B155-1C6B064033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B24-4BE0-4FEC-9885-CA2B27C0FDBB}" type="datetimeFigureOut">
              <a:rPr lang="fr-CH" smtClean="0"/>
              <a:t>21.09.2021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6BA-E761-4775-9D75-8830B6CDAA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7566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B24-4BE0-4FEC-9885-CA2B27C0FDBB}" type="datetimeFigureOut">
              <a:rPr lang="fr-CH" smtClean="0"/>
              <a:t>21.09.2021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6BA-E761-4775-9D75-8830B6CDAA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663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B24-4BE0-4FEC-9885-CA2B27C0FDBB}" type="datetimeFigureOut">
              <a:rPr lang="fr-CH" smtClean="0"/>
              <a:t>21.09.2021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6BA-E761-4775-9D75-8830B6CDAA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5958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B24-4BE0-4FEC-9885-CA2B27C0FDBB}" type="datetimeFigureOut">
              <a:rPr lang="fr-CH" smtClean="0"/>
              <a:t>21.09.2021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6BA-E761-4775-9D75-8830B6CDAA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52909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B24-4BE0-4FEC-9885-CA2B27C0FDBB}" type="datetimeFigureOut">
              <a:rPr lang="fr-CH" smtClean="0"/>
              <a:t>21.09.2021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6BA-E761-4775-9D75-8830B6CDAA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5716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B24-4BE0-4FEC-9885-CA2B27C0FDBB}" type="datetimeFigureOut">
              <a:rPr lang="fr-CH" smtClean="0"/>
              <a:t>21.09.2021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6BA-E761-4775-9D75-8830B6CDAA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702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Plateforme suisse éducation 2030 - 22 septembre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CB01D-379A-9A44-B155-1C6B064033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Plateforme suisse éducation 2030 - 22 septembre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CB01D-379A-9A44-B155-1C6B064033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Plateforme suisse éducation 2030 - 22 septembre 2021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CB01D-379A-9A44-B155-1C6B064033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Plateforme suisse éducation 2030 - 22 septembre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CB01D-379A-9A44-B155-1C6B064033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Plateforme suisse éducation 2030 - 22 septembre 2021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CB01D-379A-9A44-B155-1C6B064033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Plateforme suisse éducation 2030 - 22 septembre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CB01D-379A-9A44-B155-1C6B064033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Plateforme suisse éducation 2030 - 22 septembre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CB01D-379A-9A44-B155-1C6B064033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Plateforme suisse éducation 2030 – </a:t>
            </a:r>
          </a:p>
          <a:p>
            <a:r>
              <a:rPr lang="fr-FR" dirty="0" smtClean="0"/>
              <a:t>22 septembre 2021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25B24-4BE0-4FEC-9885-CA2B27C0FDBB}" type="datetimeFigureOut">
              <a:rPr lang="fr-CH" smtClean="0"/>
              <a:t>21.09.2021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D56BA-E761-4775-9D75-8830B6CDAA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074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file://localhost/Users/bbr/En%20cours/CIIP_2011_BBR/POWER_POINT/POWER_P/FOND_d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detudes.ch/web/guest/en/c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plandetudes.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https://www.plandetudes.ch/web/guest/en/cg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ND_d.jpg" descr="/Users/bbr/En cours/CIIP_2011_BBR/POWER_POINT/POWER_P/FOND_d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3" y="-15942"/>
            <a:ext cx="9160013" cy="6885384"/>
          </a:xfrm>
          <a:prstGeom prst="rect">
            <a:avLst/>
          </a:prstGeom>
        </p:spPr>
      </p:pic>
      <p:sp>
        <p:nvSpPr>
          <p:cNvPr id="10" name="ZoneTexte 9"/>
          <p:cNvSpPr txBox="1">
            <a:spLocks/>
          </p:cNvSpPr>
          <p:nvPr/>
        </p:nvSpPr>
        <p:spPr>
          <a:xfrm>
            <a:off x="1668622" y="6349519"/>
            <a:ext cx="7246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tabLst>
                <a:tab pos="4572000" algn="l"/>
                <a:tab pos="4660900" algn="l"/>
              </a:tabLst>
            </a:pPr>
            <a:r>
              <a:rPr lang="fr-FR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Plateforme suisse éducation 2030 – </a:t>
            </a: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22 septembre 2021</a:t>
            </a:r>
            <a:r>
              <a:rPr lang="fr-FR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fr-FR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760279" y="416984"/>
            <a:ext cx="6524959" cy="152219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PER Education numérique</a:t>
            </a:r>
            <a:endParaRPr lang="fr-FR" sz="36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2319201" y="5143500"/>
            <a:ext cx="2286815" cy="542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endParaRPr lang="fr-FR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60279" y="1489920"/>
            <a:ext cx="73837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fr-FR" sz="32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32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4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Quoi de neuf dans </a:t>
            </a:r>
            <a:br>
              <a:rPr lang="fr-FR" sz="4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fr-FR" sz="4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 Plan d’études</a:t>
            </a:r>
            <a:br>
              <a:rPr lang="fr-FR" sz="4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fr-FR" sz="4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romand ?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389529" y="1120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9" name="Image 8" descr="::Desktop:image001.png"/>
          <p:cNvPicPr preferRelativeResize="0"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744" y="140250"/>
            <a:ext cx="1251293" cy="15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6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219" y="2"/>
            <a:ext cx="326653" cy="68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629479" y="684696"/>
            <a:ext cx="5567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mise en œuvre de l’Education numérique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52431" y="1479826"/>
            <a:ext cx="7197487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fr-FR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Etapes</a:t>
            </a:r>
            <a:r>
              <a:rPr lang="fr-FR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 Ressources ?</a:t>
            </a:r>
            <a:endParaRPr lang="fr-F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>
              <a:spcAft>
                <a:spcPts val="2400"/>
              </a:spcAft>
              <a:buFontTx/>
              <a:buChar char="-"/>
            </a:pPr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Référentiel de compétences pour les formations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: document de référence pour HEP et instituts de formation </a:t>
            </a:r>
            <a:b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 err="1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fr-FR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homogénéité des titres et formations des </a:t>
            </a:r>
            <a:r>
              <a:rPr lang="fr-FR" b="1" i="1" dirty="0" err="1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enseignant.es</a:t>
            </a:r>
            <a:endParaRPr lang="fr-FR" b="1" i="1" dirty="0" smtClean="0">
              <a:solidFill>
                <a:srgbClr val="BF2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>
              <a:spcAft>
                <a:spcPts val="2400"/>
              </a:spcAft>
              <a:buFontTx/>
              <a:buChar char="-"/>
            </a:pPr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Équipement et introduction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: efforts dans les cantons pour équiper à bon escient les classes et/ou établissements ; préparation des supports ; étalement des formations sur 3-4 ans</a:t>
            </a:r>
            <a:b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 err="1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fr-FR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introduction dans les classes selon plusieurs paramètres</a:t>
            </a:r>
            <a:endParaRPr lang="fr-F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>
              <a:spcAft>
                <a:spcPts val="2400"/>
              </a:spcAft>
              <a:buFontTx/>
              <a:buChar char="-"/>
            </a:pPr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 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: activités illustratives de certains apprentissages </a:t>
            </a:r>
            <a:b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l’Education numérique ; fascicule PER </a:t>
            </a:r>
            <a:b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en version papier ; document Focus sur </a:t>
            </a:r>
            <a:b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l’exposition aux écrans ; …</a:t>
            </a:r>
            <a:b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 err="1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fr-FR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soutien pour une bonne </a:t>
            </a:r>
            <a:br>
              <a:rPr lang="fr-FR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fr-FR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compréhension de la nouveauté</a:t>
            </a:r>
            <a:endParaRPr lang="fr-F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28295" y="99616"/>
            <a:ext cx="3785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Mise en œuvre</a:t>
            </a:r>
            <a:endParaRPr lang="fr-FR" sz="1400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2013995" y="422252"/>
            <a:ext cx="713000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315" y="5171702"/>
            <a:ext cx="3568248" cy="142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Forme libre 34"/>
          <p:cNvSpPr/>
          <p:nvPr/>
        </p:nvSpPr>
        <p:spPr>
          <a:xfrm>
            <a:off x="7375825" y="4973182"/>
            <a:ext cx="1459842" cy="1520319"/>
          </a:xfrm>
          <a:custGeom>
            <a:avLst/>
            <a:gdLst>
              <a:gd name="connsiteX0" fmla="*/ 121478 w 1730145"/>
              <a:gd name="connsiteY0" fmla="*/ 0 h 1520319"/>
              <a:gd name="connsiteX1" fmla="*/ 1535043 w 1730145"/>
              <a:gd name="connsiteY1" fmla="*/ 927652 h 1520319"/>
              <a:gd name="connsiteX2" fmla="*/ 1292087 w 1730145"/>
              <a:gd name="connsiteY2" fmla="*/ 1435652 h 1520319"/>
              <a:gd name="connsiteX3" fmla="*/ 0 w 1730145"/>
              <a:gd name="connsiteY3" fmla="*/ 1435652 h 152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0145" h="1520319">
                <a:moveTo>
                  <a:pt x="121478" y="0"/>
                </a:moveTo>
                <a:cubicBezTo>
                  <a:pt x="730710" y="344188"/>
                  <a:pt x="1339942" y="688377"/>
                  <a:pt x="1535043" y="927652"/>
                </a:cubicBezTo>
                <a:cubicBezTo>
                  <a:pt x="1730145" y="1166927"/>
                  <a:pt x="1547927" y="1350985"/>
                  <a:pt x="1292087" y="1435652"/>
                </a:cubicBezTo>
                <a:cubicBezTo>
                  <a:pt x="1036247" y="1520319"/>
                  <a:pt x="0" y="1435652"/>
                  <a:pt x="0" y="1435652"/>
                </a:cubicBezTo>
              </a:path>
            </a:pathLst>
          </a:custGeom>
          <a:ln>
            <a:solidFill>
              <a:srgbClr val="800000"/>
            </a:solidFill>
            <a:tailEnd type="stealth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 flipV="1">
            <a:off x="2098175" y="873197"/>
            <a:ext cx="55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ZoneTexte 9"/>
          <p:cNvSpPr txBox="1">
            <a:spLocks/>
          </p:cNvSpPr>
          <p:nvPr/>
        </p:nvSpPr>
        <p:spPr>
          <a:xfrm>
            <a:off x="1271722" y="6077535"/>
            <a:ext cx="7246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tabLst>
                <a:tab pos="4572000" algn="l"/>
                <a:tab pos="4660900" algn="l"/>
              </a:tabLst>
            </a:pP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Christian Georges – Collaborateur scientifique CIIP</a:t>
            </a:r>
            <a:r>
              <a:rPr lang="fr-F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fr-FR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148274" y="2230386"/>
            <a:ext cx="6915483" cy="78611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fr-FR" sz="36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PER Education numérique</a:t>
            </a:r>
          </a:p>
          <a:p>
            <a:pPr algn="l">
              <a:spcAft>
                <a:spcPts val="1200"/>
              </a:spcAft>
            </a:pPr>
            <a:r>
              <a:rPr lang="fr-FR" sz="2800" b="1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Quoi de neuf dans le Plan d’études romand ?</a:t>
            </a: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2319201" y="5143500"/>
            <a:ext cx="2286815" cy="542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endParaRPr lang="fr-FR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71722" y="5223956"/>
            <a:ext cx="691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fr-FR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Merci de votre attention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389529" y="1120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219" y="2"/>
            <a:ext cx="326653" cy="68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::Desktop:image001.png"/>
          <p:cNvPicPr preferRelativeResize="0"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0792" y="215462"/>
            <a:ext cx="1251293" cy="15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6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28295" y="99616"/>
            <a:ext cx="3785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 d’action numérique </a:t>
            </a:r>
            <a:endParaRPr lang="fr-FR" sz="1400" dirty="0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2013995" y="422252"/>
            <a:ext cx="713000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73130" y="654020"/>
            <a:ext cx="6165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d’action en faveur de l’éducation numérique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206431" y="1568174"/>
            <a:ext cx="719748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Priorité 1 : actualiser le Plan d’études romand (PER)</a:t>
            </a:r>
            <a:endParaRPr lang="fr-F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>
              <a:spcAft>
                <a:spcPts val="600"/>
              </a:spcAft>
              <a:buFontTx/>
              <a:buChar char="-"/>
            </a:pP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introduire la science informatique</a:t>
            </a:r>
          </a:p>
          <a:p>
            <a:pPr marL="185738" indent="-185738">
              <a:spcAft>
                <a:spcPts val="600"/>
              </a:spcAft>
              <a:buFontTx/>
              <a:buChar char="-"/>
            </a:pP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développer les compétences d’utilisation </a:t>
            </a:r>
            <a:b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responsable 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 outils numériques,</a:t>
            </a:r>
          </a:p>
          <a:p>
            <a:pPr marL="185738" indent="-185738">
              <a:spcAft>
                <a:spcPts val="600"/>
              </a:spcAft>
              <a:buFontTx/>
              <a:buChar char="-"/>
            </a:pP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développer l’éducation aux médias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85738" indent="-185738">
              <a:spcAft>
                <a:spcPts val="600"/>
              </a:spcAft>
              <a:buFontTx/>
              <a:buChar char="-"/>
            </a:pP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définir les compétences et connaissances à acquérir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i="1" u="sng" dirty="0" smtClean="0">
                <a:solidFill>
                  <a:srgbClr val="E900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fr-FR" sz="2000" i="1" dirty="0" smtClean="0">
                <a:solidFill>
                  <a:srgbClr val="E900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000" i="1" u="sng" dirty="0" smtClean="0">
                <a:solidFill>
                  <a:srgbClr val="E900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lang="fr-FR" sz="2000" i="1" dirty="0" smtClean="0">
                <a:solidFill>
                  <a:srgbClr val="E900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 numérique.</a:t>
            </a:r>
            <a:endParaRPr lang="fr-FR" sz="2000" i="1" dirty="0" smtClean="0">
              <a:solidFill>
                <a:srgbClr val="BF2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F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20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Priorité 2 : mettre à niveau les équipements</a:t>
            </a:r>
            <a:br>
              <a:rPr lang="fr-FR" sz="20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Priorité 3 : former </a:t>
            </a:r>
            <a:r>
              <a:rPr lang="fr-FR" sz="20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0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2000" i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professionnel.les</a:t>
            </a:r>
            <a:r>
              <a:rPr lang="fr-FR" sz="20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Priorité 4 : collaborer avec les Hautes écoles</a:t>
            </a:r>
            <a:br>
              <a:rPr lang="fr-FR" sz="20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Priorité 5 : effectuer, en concertation, une veille technologique et pédagogique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278380" y="1075326"/>
            <a:ext cx="2678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Décision de l’AP-CIIP du 22 novembre 2018</a:t>
            </a: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175450" y="1568174"/>
            <a:ext cx="1583189" cy="158318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PLAN</a:t>
            </a:r>
            <a:r>
              <a:rPr lang="fr-FR" dirty="0" smtClean="0">
                <a:solidFill>
                  <a:schemeClr val="bg1"/>
                </a:solidFill>
              </a:rPr>
              <a:t> D’ACTION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219" y="2"/>
            <a:ext cx="326653" cy="68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6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V="1">
            <a:off x="2013995" y="422252"/>
            <a:ext cx="713000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92694" y="683371"/>
            <a:ext cx="5258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Rédaction du PER - Education numérique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952431" y="1344599"/>
            <a:ext cx="7418024" cy="53399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5738" indent="-185738">
              <a:spcAft>
                <a:spcPts val="600"/>
              </a:spcAft>
              <a:buFontTx/>
              <a:buChar char="-"/>
            </a:pP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 Plan d’études en vigueur mentionne le domaine </a:t>
            </a: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MITIC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édias, </a:t>
            </a: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mages, </a:t>
            </a: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echnologies de l’</a:t>
            </a: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nformation et de la </a:t>
            </a: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ommunication)</a:t>
            </a:r>
          </a:p>
          <a:p>
            <a:pPr marL="96678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Utilisation d’un environnement multimédias</a:t>
            </a:r>
          </a:p>
          <a:p>
            <a:pPr marL="96678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Éducation 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aux 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médias</a:t>
            </a:r>
          </a:p>
          <a:p>
            <a:pPr marL="96678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de réalisations médiatiques</a:t>
            </a:r>
          </a:p>
          <a:p>
            <a:pPr marL="96678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Échanges, communication et recherche sur Internet </a:t>
            </a:r>
          </a:p>
          <a:p>
            <a:pPr marL="185738" indent="-185738">
              <a:spcAft>
                <a:spcPts val="600"/>
              </a:spcAft>
            </a:pPr>
            <a:r>
              <a:rPr lang="fr-FR" sz="2000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 actualisation liée aux nouveaux supports </a:t>
            </a:r>
            <a:r>
              <a:rPr lang="fr-FR" sz="1600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(smartphone, tablette…)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>
              <a:spcAft>
                <a:spcPts val="600"/>
              </a:spcAft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Lehrplan 21 : </a:t>
            </a:r>
            <a:r>
              <a:rPr lang="fr-F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Medien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Informatik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>
              <a:spcAft>
                <a:spcPts val="1200"/>
              </a:spcAft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Phases pilotes dans certains cantons avec apports de la recherche </a:t>
            </a:r>
            <a:r>
              <a:rPr lang="fr-FR" sz="2000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mise en évidence de nouveaux apprentissages</a:t>
            </a:r>
          </a:p>
          <a:p>
            <a:pPr marL="185738" indent="-185738">
              <a:spcAft>
                <a:spcPts val="1200"/>
              </a:spcAft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À certains endroits :  cours d’informatique (souvent bureautique)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219" y="2"/>
            <a:ext cx="326653" cy="68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6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71999" y="99616"/>
            <a:ext cx="434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 d’études romand - PER</a:t>
            </a:r>
            <a:endParaRPr lang="fr-FR" sz="1400" dirty="0"/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2013995" y="422252"/>
            <a:ext cx="7130005" cy="0"/>
          </a:xfrm>
          <a:prstGeom prst="line">
            <a:avLst/>
          </a:prstGeom>
          <a:ln>
            <a:solidFill>
              <a:srgbClr val="8903E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362" y="662343"/>
            <a:ext cx="8255274" cy="622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219" y="2"/>
            <a:ext cx="326653" cy="68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28295" y="99616"/>
            <a:ext cx="3785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 - Education numérique</a:t>
            </a:r>
            <a:endParaRPr lang="fr-FR" sz="1400" dirty="0"/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2013995" y="422252"/>
            <a:ext cx="713000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219" y="2"/>
            <a:ext cx="326653" cy="68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28698" y="993287"/>
            <a:ext cx="5851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 structure pour l’Education numérique ?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0" y="2009702"/>
            <a:ext cx="8522440" cy="390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28295" y="99616"/>
            <a:ext cx="3785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 - Education numérique</a:t>
            </a:r>
            <a:endParaRPr lang="fr-FR" sz="1400" dirty="0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2013995" y="422252"/>
            <a:ext cx="713000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29479" y="684696"/>
            <a:ext cx="7197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Nouveaux apprentissages du PER - Education numérique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973256" y="1558636"/>
            <a:ext cx="7197487" cy="45858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5738" indent="-185738">
              <a:spcAft>
                <a:spcPts val="2400"/>
              </a:spcAft>
              <a:buFontTx/>
              <a:buChar char="-"/>
            </a:pPr>
            <a:r>
              <a:rPr lang="fr-FR" sz="2000" b="1" i="1" smtClean="0">
                <a:latin typeface="Arial" panose="020B0604020202020204" pitchFamily="34" charset="0"/>
                <a:cs typeface="Arial" panose="020B0604020202020204" pitchFamily="34" charset="0"/>
              </a:rPr>
              <a:t>Médias 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recherche, analyse, utilisation de l’information et création</a:t>
            </a:r>
            <a:b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contenus médiatiques de manière citoyenne et responsable 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renforcement de la compréhension des réseaux sociaux </a:t>
            </a:r>
            <a:r>
              <a:rPr lang="fr-FR" sz="2000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(vérification de l’information, protection des données) </a:t>
            </a:r>
            <a:endParaRPr lang="fr-FR" sz="2000" b="1" i="1" dirty="0" smtClean="0">
              <a:solidFill>
                <a:srgbClr val="BF2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>
              <a:spcAft>
                <a:spcPts val="2400"/>
              </a:spcAft>
              <a:buFontTx/>
              <a:buChar char="-"/>
            </a:pP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informatique 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modélisation de phénomènes naturels, sociaux, techniques, résolution de problèmes grâce aux concepts de la science informatique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compréhension des mécanismes de réponse automatisée </a:t>
            </a:r>
            <a:r>
              <a:rPr lang="fr-FR" sz="2000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(algorithmes et traitement de données)</a:t>
            </a:r>
            <a:endParaRPr lang="fr-F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>
              <a:spcAft>
                <a:spcPts val="2400"/>
              </a:spcAft>
              <a:buFontTx/>
              <a:buChar char="-"/>
            </a:pP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Usages 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utilisation efficiente et responsable des environnements de communication, de collaboration et d’édition numérique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1" dirty="0" err="1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fr-FR" sz="2000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renforcement des bons usages et responsabilisation</a:t>
            </a:r>
            <a:endParaRPr lang="fr-F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219" y="2"/>
            <a:ext cx="326653" cy="68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6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ZoneTexte 47"/>
          <p:cNvSpPr txBox="1"/>
          <p:nvPr/>
        </p:nvSpPr>
        <p:spPr>
          <a:xfrm>
            <a:off x="528698" y="701885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La structure de l’Education numérique</a:t>
            </a:r>
            <a:endParaRPr lang="fr-FR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219" y="2"/>
            <a:ext cx="326653" cy="68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Image 2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10" y="803177"/>
            <a:ext cx="8613856" cy="5323645"/>
          </a:xfrm>
          <a:prstGeom prst="rect">
            <a:avLst/>
          </a:prstGeom>
        </p:spPr>
      </p:pic>
      <p:sp>
        <p:nvSpPr>
          <p:cNvPr id="22" name="Ellipse 21"/>
          <p:cNvSpPr>
            <a:spLocks noChangeAspect="1"/>
          </p:cNvSpPr>
          <p:nvPr/>
        </p:nvSpPr>
        <p:spPr>
          <a:xfrm>
            <a:off x="3566662" y="2433548"/>
            <a:ext cx="2015189" cy="2015189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CULTURE ET CITOYENNETE NUMERIQUES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3231989" y="2116934"/>
            <a:ext cx="2663189" cy="2663189"/>
          </a:xfrm>
          <a:prstGeom prst="ellipse">
            <a:avLst/>
          </a:prstGeom>
          <a:gradFill flip="none" rotWithShape="1">
            <a:gsLst>
              <a:gs pos="73000">
                <a:srgbClr val="BF2894"/>
              </a:gs>
              <a:gs pos="100000">
                <a:srgbClr val="FFFFFF">
                  <a:alpha val="22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CULTURE ET CITOYENNETE NUMERIQUES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47" name="Grouper 46"/>
          <p:cNvGrpSpPr/>
          <p:nvPr/>
        </p:nvGrpSpPr>
        <p:grpSpPr>
          <a:xfrm>
            <a:off x="290767" y="2116934"/>
            <a:ext cx="1866429" cy="2502041"/>
            <a:chOff x="290767" y="2116934"/>
            <a:chExt cx="1866429" cy="2502041"/>
          </a:xfrm>
        </p:grpSpPr>
        <p:sp>
          <p:nvSpPr>
            <p:cNvPr id="41" name="ZoneTexte 40"/>
            <p:cNvSpPr txBox="1"/>
            <p:nvPr/>
          </p:nvSpPr>
          <p:spPr>
            <a:xfrm>
              <a:off x="290767" y="2927780"/>
              <a:ext cx="1866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/>
                <a:t>Actualisation aux</a:t>
              </a:r>
              <a:br>
                <a:rPr lang="fr-FR" b="1" dirty="0" smtClean="0"/>
              </a:br>
              <a:r>
                <a:rPr lang="fr-FR" b="1" dirty="0" smtClean="0"/>
                <a:t>nouveaux médias</a:t>
              </a:r>
              <a:endParaRPr lang="fr-FR" b="1" dirty="0"/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rot="5400000" flipH="1" flipV="1">
              <a:off x="806850" y="2522357"/>
              <a:ext cx="8108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>
              <a:stCxn id="41" idx="2"/>
            </p:cNvCxnSpPr>
            <p:nvPr/>
          </p:nvCxnSpPr>
          <p:spPr>
            <a:xfrm rot="5400000">
              <a:off x="701550" y="4096543"/>
              <a:ext cx="104486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28295" y="99616"/>
            <a:ext cx="3785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 - Education numérique</a:t>
            </a:r>
            <a:endParaRPr lang="fr-FR" sz="1400" dirty="0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2013995" y="422252"/>
            <a:ext cx="713000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28698" y="701885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de l’Education numérique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219" y="2"/>
            <a:ext cx="326653" cy="68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434" y="3132604"/>
            <a:ext cx="8415121" cy="32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394" y="857735"/>
            <a:ext cx="3240162" cy="200252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103733" y="6266097"/>
            <a:ext cx="1506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7F7F7F"/>
                </a:solidFill>
                <a:hlinkClick r:id="rId7"/>
              </a:rPr>
              <a:t>www.plandetudes.ch</a:t>
            </a:r>
            <a:r>
              <a:rPr lang="fr-FR" sz="1200" dirty="0" smtClean="0">
                <a:solidFill>
                  <a:srgbClr val="7F7F7F"/>
                </a:solidFill>
              </a:rPr>
              <a:t> </a:t>
            </a:r>
            <a:endParaRPr lang="fr-FR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28295" y="99616"/>
            <a:ext cx="3785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 - Education numérique</a:t>
            </a:r>
            <a:endParaRPr lang="fr-FR" sz="1400" dirty="0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2013995" y="422252"/>
            <a:ext cx="713000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29479" y="684696"/>
            <a:ext cx="5724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- Education numérique : quels impacts ?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973256" y="1319924"/>
            <a:ext cx="7197487" cy="5201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5738" indent="-185738">
              <a:spcAft>
                <a:spcPts val="2400"/>
              </a:spcAft>
              <a:buFontTx/>
              <a:buChar char="-"/>
            </a:pP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Enseignant.es 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actualisation de leurs pratiques professionnelles et pédagogiques, de leurs savoirs relatifs à la science informatique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travail en profondeur (y c. citoyenneté) pour tout le corps enseignant…et les directions</a:t>
            </a:r>
            <a:endParaRPr lang="fr-FR" sz="2000" b="1" i="1" dirty="0" smtClean="0">
              <a:solidFill>
                <a:srgbClr val="BF2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>
              <a:spcAft>
                <a:spcPts val="2400"/>
              </a:spcAft>
              <a:buFontTx/>
              <a:buChar char="-"/>
            </a:pP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Élèves 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nouvelle discipline, très visible à la grille horaire dès la 7</a:t>
            </a:r>
            <a:r>
              <a:rPr lang="fr-FR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ou 8</a:t>
            </a:r>
            <a:r>
              <a:rPr lang="fr-FR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année, renforcement de sa citoyenneté numérique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1" dirty="0" err="1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fr-FR" sz="2000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compréhension du numérique et citoyenneté associée </a:t>
            </a:r>
            <a:br>
              <a:rPr lang="fr-FR" sz="2000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fr-FR" sz="2000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…concerne aussi les parents</a:t>
            </a:r>
            <a:endParaRPr lang="fr-F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>
              <a:spcAft>
                <a:spcPts val="2400"/>
              </a:spcAft>
              <a:buFontTx/>
              <a:buChar char="-"/>
            </a:pPr>
            <a:r>
              <a:rPr 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Systèmes 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aux dimensions numériques et à une pédagogie spécifique, mise à disposition de ressources techniques et ressources d’enseignement, suivi des pratiques dans le temps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1" dirty="0" err="1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fr-FR" sz="2000" b="1" i="1" dirty="0" smtClean="0">
                <a:solidFill>
                  <a:srgbClr val="BF289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ampleur des formations selon le public, des ressources à déployer ; veille des pratiques …et aussi technologique </a:t>
            </a:r>
            <a:endParaRPr lang="fr-F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219" y="2"/>
            <a:ext cx="326653" cy="68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6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18286</TotalTime>
  <Words>258</Words>
  <Application>Microsoft Office PowerPoint</Application>
  <PresentationFormat>Affichage à l'écran (4:3)</PresentationFormat>
  <Paragraphs>71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Viridiana Marc</dc:creator>
  <cp:lastModifiedBy>Georges Christian</cp:lastModifiedBy>
  <cp:revision>75</cp:revision>
  <dcterms:created xsi:type="dcterms:W3CDTF">2021-06-29T05:29:19Z</dcterms:created>
  <dcterms:modified xsi:type="dcterms:W3CDTF">2021-09-21T13:10:39Z</dcterms:modified>
</cp:coreProperties>
</file>