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3" r:id="rId1"/>
    <p:sldMasterId id="2147483685" r:id="rId2"/>
    <p:sldMasterId id="2147483687" r:id="rId3"/>
    <p:sldMasterId id="2147483677" r:id="rId4"/>
  </p:sldMasterIdLst>
  <p:notesMasterIdLst>
    <p:notesMasterId r:id="rId14"/>
  </p:notesMasterIdLst>
  <p:handoutMasterIdLst>
    <p:handoutMasterId r:id="rId15"/>
  </p:handoutMasterIdLst>
  <p:sldIdLst>
    <p:sldId id="264" r:id="rId5"/>
    <p:sldId id="301" r:id="rId6"/>
    <p:sldId id="316" r:id="rId7"/>
    <p:sldId id="309" r:id="rId8"/>
    <p:sldId id="308" r:id="rId9"/>
    <p:sldId id="314" r:id="rId10"/>
    <p:sldId id="312" r:id="rId11"/>
    <p:sldId id="315" r:id="rId12"/>
    <p:sldId id="274" r:id="rId13"/>
  </p:sldIdLst>
  <p:sldSz cx="9144000" cy="6858000" type="screen4x3"/>
  <p:notesSz cx="6805613" cy="99441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347D"/>
    <a:srgbClr val="002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693" autoAdjust="0"/>
    <p:restoredTop sz="94496" autoAdjust="0"/>
  </p:normalViewPr>
  <p:slideViewPr>
    <p:cSldViewPr snapToGrid="0" snapToObjects="1">
      <p:cViewPr varScale="1">
        <p:scale>
          <a:sx n="108" d="100"/>
          <a:sy n="108" d="100"/>
        </p:scale>
        <p:origin x="53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0" d="100"/>
          <a:sy n="100" d="100"/>
        </p:scale>
        <p:origin x="14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/>
          <a:lstStyle>
            <a:lvl1pPr algn="r">
              <a:defRPr sz="1300"/>
            </a:lvl1pPr>
          </a:lstStyle>
          <a:p>
            <a:fld id="{14208671-A0B8-3E47-A7D9-43510B064522}" type="datetime1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 anchor="b"/>
          <a:lstStyle>
            <a:lvl1pPr algn="r">
              <a:defRPr sz="1300"/>
            </a:lvl1pPr>
          </a:lstStyle>
          <a:p>
            <a:fld id="{6759D221-9A09-9540-B314-8604B0193E3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3850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4941" y="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/>
          <a:lstStyle>
            <a:lvl1pPr algn="r">
              <a:defRPr sz="1300"/>
            </a:lvl1pPr>
          </a:lstStyle>
          <a:p>
            <a:fld id="{7B3B23B9-18C7-DB45-B429-7B8C8BC37F52}" type="datetime1">
              <a:rPr lang="fr-FR" smtClean="0"/>
              <a:t>22/09/2021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96" tIns="47849" rIns="95696" bIns="47849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5"/>
          </a:xfrm>
          <a:prstGeom prst="rect">
            <a:avLst/>
          </a:prstGeom>
        </p:spPr>
        <p:txBody>
          <a:bodyPr vert="horz" lIns="95696" tIns="47849" rIns="95696" bIns="47849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5"/>
          </a:xfrm>
          <a:prstGeom prst="rect">
            <a:avLst/>
          </a:prstGeom>
        </p:spPr>
        <p:txBody>
          <a:bodyPr vert="horz" lIns="95696" tIns="47849" rIns="95696" bIns="47849" rtlCol="0" anchor="b"/>
          <a:lstStyle>
            <a:lvl1pPr algn="r">
              <a:defRPr sz="1300"/>
            </a:lvl1pPr>
          </a:lstStyle>
          <a:p>
            <a:fld id="{7337B99B-D378-6C49-AC24-BA32949E8AE6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998366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72526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24606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016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4306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15645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92094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5245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979178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37B99B-D378-6C49-AC24-BA32949E8AE6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913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443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22/09/2021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55300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22/09/2021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4773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9747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22/09/2021</a:t>
            </a:fld>
            <a:endParaRPr lang="fr-FR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992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D3027B32-7EE3-4B47-8E3B-B3A98341C450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6856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22/09/2021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840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22/09/2021</a:t>
            </a:fld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9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Name of the </a:t>
            </a:r>
            <a:r>
              <a:rPr lang="fr-FR" dirty="0" err="1"/>
              <a:t>presentation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71072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2000" kern="1200">
          <a:solidFill>
            <a:schemeClr val="bg1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itre 6"/>
          <p:cNvSpPr>
            <a:spLocks noGrp="1"/>
          </p:cNvSpPr>
          <p:nvPr>
            <p:ph type="title"/>
          </p:nvPr>
        </p:nvSpPr>
        <p:spPr>
          <a:xfrm>
            <a:off x="4472174" y="274638"/>
            <a:ext cx="4214625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Nom de la présentation</a:t>
            </a:r>
          </a:p>
        </p:txBody>
      </p:sp>
      <p:sp>
        <p:nvSpPr>
          <p:cNvPr id="2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6E88323B-C494-9644-A6FD-4EEB2F59D7F4}" type="datetime1">
              <a:rPr lang="fr-FR" smtClean="0"/>
              <a:pPr/>
              <a:t>22/09/2021</a:t>
            </a:fld>
            <a:endParaRPr lang="fr-FR"/>
          </a:p>
        </p:txBody>
      </p:sp>
      <p:sp>
        <p:nvSpPr>
          <p:cNvPr id="2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E8716A00-CC3F-A24A-9B86-816E9CA7F4AC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11076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r" defTabSz="457200" rtl="0" eaLnBrk="1" latinLnBrk="0" hangingPunct="1">
        <a:spcBef>
          <a:spcPct val="0"/>
        </a:spcBef>
        <a:buNone/>
        <a:defRPr sz="2000" kern="1200">
          <a:solidFill>
            <a:srgbClr val="FFFFFF"/>
          </a:solidFill>
          <a:latin typeface="Arial Narrow" charset="0"/>
          <a:ea typeface="Arial Narrow" charset="0"/>
          <a:cs typeface="Arial Narrow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j-lt"/>
          <a:ea typeface="Century Gothic" charset="0"/>
          <a:cs typeface="Century 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e.int/education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idx="4294967295"/>
          </p:nvPr>
        </p:nvSpPr>
        <p:spPr>
          <a:xfrm>
            <a:off x="0" y="3937682"/>
            <a:ext cx="9144000" cy="790569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</a:pPr>
            <a:r>
              <a:rPr lang="fr-FR" sz="2000" b="1" i="1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Plateforme suisse éducation 2030</a:t>
            </a:r>
            <a:br>
              <a:rPr lang="fr-FR" sz="2000" b="1" i="1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fr-FR" sz="2000" b="1" i="1" dirty="0">
                <a:solidFill>
                  <a:srgbClr val="0D347D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22 septembre 2021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5"/>
            <a:ext cx="9160477" cy="3795872"/>
          </a:xfrm>
          <a:prstGeom prst="rect">
            <a:avLst/>
          </a:prstGeom>
        </p:spPr>
      </p:pic>
      <p:sp>
        <p:nvSpPr>
          <p:cNvPr id="10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fr-FR" dirty="0">
                <a:latin typeface="Arial Narrow" charset="0"/>
                <a:ea typeface="Arial Narrow" charset="0"/>
                <a:cs typeface="Arial Narrow" charset="0"/>
              </a:rPr>
              <a:t>22/09/2021</a:t>
            </a:r>
          </a:p>
        </p:txBody>
      </p:sp>
      <p:sp>
        <p:nvSpPr>
          <p:cNvPr id="12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1</a:t>
            </a:fld>
            <a:endParaRPr lang="fr-FR" dirty="0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E6C0C8B4-95B9-43C0-8BE6-65747B90730D}"/>
              </a:ext>
            </a:extLst>
          </p:cNvPr>
          <p:cNvSpPr txBox="1">
            <a:spLocks/>
          </p:cNvSpPr>
          <p:nvPr/>
        </p:nvSpPr>
        <p:spPr>
          <a:xfrm>
            <a:off x="-10882" y="4793943"/>
            <a:ext cx="9144000" cy="1283232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b="1" dirty="0">
                <a:solidFill>
                  <a:srgbClr val="0D347D"/>
                </a:solidFill>
                <a:latin typeface="Arial Narrow" panose="020B0606020202030204" pitchFamily="34" charset="0"/>
              </a:rPr>
              <a:t>Education à la citoyenneté numérique</a:t>
            </a:r>
            <a:br>
              <a:rPr lang="fr-FR" b="1" dirty="0">
                <a:solidFill>
                  <a:srgbClr val="0D347D"/>
                </a:solidFill>
                <a:latin typeface="Arial Narrow" panose="020B0606020202030204" pitchFamily="34" charset="0"/>
              </a:rPr>
            </a:br>
            <a:r>
              <a:rPr lang="fr-FR" i="1" dirty="0">
                <a:solidFill>
                  <a:srgbClr val="0D347D"/>
                </a:solidFill>
                <a:latin typeface="Arial Narrow" panose="020B0606020202030204" pitchFamily="34" charset="0"/>
              </a:rPr>
              <a:t>Préparer les citoyen.ne.s à l'ère numérique </a:t>
            </a:r>
            <a:endParaRPr lang="fr-FR" i="1" dirty="0">
              <a:solidFill>
                <a:srgbClr val="0D347D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endParaRPr lang="fr-FR" sz="1600" b="1" dirty="0">
              <a:solidFill>
                <a:srgbClr val="0D347D"/>
              </a:solidFill>
              <a:latin typeface="Arial Narrow" panose="020B0606020202030204" pitchFamily="34" charset="0"/>
            </a:endParaRP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600" b="1" dirty="0">
                <a:solidFill>
                  <a:srgbClr val="0D347D"/>
                </a:solidFill>
                <a:latin typeface="Arial Narrow" panose="020B0606020202030204" pitchFamily="34" charset="0"/>
              </a:rPr>
              <a:t>Michael REMMERT</a:t>
            </a:r>
          </a:p>
          <a:p>
            <a:pPr algn="ctr">
              <a:spcBef>
                <a:spcPts val="0"/>
              </a:spcBef>
              <a:spcAft>
                <a:spcPts val="600"/>
              </a:spcAft>
            </a:pPr>
            <a:r>
              <a:rPr lang="fr-FR" sz="2600" dirty="0">
                <a:solidFill>
                  <a:srgbClr val="0D347D"/>
                </a:solidFill>
                <a:latin typeface="Arial Narrow" panose="020B0606020202030204" pitchFamily="34" charset="0"/>
              </a:rPr>
              <a:t>Chef de la division des politiques éducatives</a:t>
            </a:r>
            <a:endParaRPr lang="fr-FR" sz="2600" dirty="0">
              <a:solidFill>
                <a:srgbClr val="0D34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046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2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lvl="1" algn="ctr">
              <a:spcBef>
                <a:spcPts val="1800"/>
              </a:spcBef>
            </a:pPr>
            <a:r>
              <a:rPr lang="fr-FR" sz="24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Education à la citoyenneté numérique</a:t>
            </a:r>
          </a:p>
          <a:p>
            <a:pPr marL="0" lvl="1">
              <a:spcBef>
                <a:spcPts val="1800"/>
              </a:spcBef>
            </a:pPr>
            <a:r>
              <a:rPr lang="fr-FR" sz="20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L'éducation à la citoyenneté numérique (ECN) vise à la maîtrise, par les apprenants de tout âge, des </a:t>
            </a:r>
            <a:r>
              <a:rPr lang="fr-FR" sz="20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compétences pour une culture de la démocratie </a:t>
            </a:r>
            <a:r>
              <a:rPr lang="fr-FR" sz="20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afin d'être en mesure de :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endParaRPr lang="fr-FR" sz="800" b="1" dirty="0">
              <a:solidFill>
                <a:srgbClr val="0D347D"/>
              </a:solidFill>
              <a:latin typeface="Myriad Pro" panose="020B0503030403020204" pitchFamily="34" charset="0"/>
              <a:cs typeface="Arial" charset="0"/>
            </a:endParaRP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s'engager de manière compétente et positive</a:t>
            </a:r>
            <a:r>
              <a:rPr lang="fr-FR" b="1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 </a:t>
            </a:r>
            <a:r>
              <a:rPr lang="fr-FR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dans les technologies numériques en évolution ;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s'engager dans un processus d'apprentissage tout au long de la vie (dans des cadres formels, informels et non formels) ;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participer de manière active, continue et responsable à des activités sociales et civiques ;</a:t>
            </a:r>
          </a:p>
          <a:p>
            <a:pPr marL="742950" lvl="2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et s'engager à défendre en permanence les droits et libertés fondamentaux.</a:t>
            </a:r>
            <a:endParaRPr lang="fr-FR" dirty="0">
              <a:solidFill>
                <a:srgbClr val="0D347D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077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3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5247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lvl="1" algn="ctr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fr-FR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Le Contexte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es technologies et environnements numériques présentent des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risques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mais offrent également des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opportunités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d'apprentissage, de création, de participation, etc.</a:t>
            </a:r>
            <a:endParaRPr lang="fr-FR" sz="1600" dirty="0">
              <a:solidFill>
                <a:schemeClr val="accent1">
                  <a:lumMod val="50000"/>
                </a:schemeClr>
              </a:solidFill>
              <a:latin typeface="Myriad Pro" panose="020B05030304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faut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protéger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les individus mais aussi leur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donner les moyens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de faire face aux nouveaux défis et d'en exploiter les avantages.</a:t>
            </a:r>
          </a:p>
          <a:p>
            <a:pPr marL="742950" lvl="1" indent="-28575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Il faut mettre en place les </a:t>
            </a: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prérequis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nécessaires à la citoyenneté numérique :</a:t>
            </a:r>
          </a:p>
          <a:p>
            <a:pPr marL="1200150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L’accès équitable aux technologies numériques</a:t>
            </a:r>
          </a:p>
          <a:p>
            <a:pPr marL="1200150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Une alphabétisation fonctionnelle et numérique de base</a:t>
            </a:r>
          </a:p>
          <a:p>
            <a:pPr marL="1200150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Une infrastructure technique sécurisée</a:t>
            </a:r>
          </a:p>
          <a:p>
            <a:pPr marL="1200150" lvl="2" indent="-285750">
              <a:lnSpc>
                <a:spcPct val="115000"/>
              </a:lnSpc>
              <a:spcAft>
                <a:spcPts val="1000"/>
              </a:spcAft>
              <a:buFont typeface="Wingdings" panose="05000000000000000000" pitchFamily="2" charset="2"/>
              <a:buChar char="ü"/>
              <a:tabLst>
                <a:tab pos="914400" algn="l"/>
              </a:tabLst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Des conditions propices à la participation</a:t>
            </a:r>
            <a:endParaRPr lang="fr-FR" sz="800" dirty="0">
              <a:solidFill>
                <a:schemeClr val="accent1">
                  <a:lumMod val="50000"/>
                </a:schemeClr>
              </a:solidFill>
              <a:effectLst/>
              <a:latin typeface="Myriad Pro" panose="020B0503030403020204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Par conséquent, l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éducation à la citoyenneté numérique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vise à </a:t>
            </a: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passer de la protection à l'autonomisation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Calibri" panose="020F0502020204030204" pitchFamily="34" charset="0"/>
                <a:cs typeface="Times New Roman" panose="02020603050405020304" pitchFamily="18" charset="0"/>
              </a:rPr>
              <a:t> de l’individu.</a:t>
            </a:r>
          </a:p>
          <a:p>
            <a:pPr lvl="1">
              <a:lnSpc>
                <a:spcPct val="115000"/>
              </a:lnSpc>
              <a:spcAft>
                <a:spcPts val="1000"/>
              </a:spcAft>
              <a:tabLst>
                <a:tab pos="914400" algn="l"/>
              </a:tabLst>
            </a:pPr>
            <a:endParaRPr lang="fr-FR" sz="1100" dirty="0">
              <a:effectLst/>
              <a:latin typeface="Myriad Pro" panose="020B0503030403020204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92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4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Compétences pour une culture de la démocratie</a:t>
            </a:r>
            <a:endParaRPr lang="en-GB" sz="2000" b="1" dirty="0">
              <a:solidFill>
                <a:srgbClr val="0D347D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  <p:pic>
        <p:nvPicPr>
          <p:cNvPr id="1026" name="Picture 3">
            <a:extLst>
              <a:ext uri="{FF2B5EF4-FFF2-40B4-BE49-F238E27FC236}">
                <a16:creationId xmlns:a16="http://schemas.microsoft.com/office/drawing/2014/main" id="{F9DB3052-9DDD-42C4-8E50-23EE41AF6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948" y="2183989"/>
            <a:ext cx="5608012" cy="4172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3721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5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fr-FR" sz="20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10 domaines numériques</a:t>
            </a:r>
          </a:p>
        </p:txBody>
      </p:sp>
      <p:sp>
        <p:nvSpPr>
          <p:cNvPr id="7" name="Rectangle 20">
            <a:extLst>
              <a:ext uri="{FF2B5EF4-FFF2-40B4-BE49-F238E27FC236}">
                <a16:creationId xmlns:a16="http://schemas.microsoft.com/office/drawing/2014/main" id="{3CF4EDBF-61A9-460B-981B-8F97D853F6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01" y="2137813"/>
            <a:ext cx="4144484" cy="3754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Être en ligne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, comprend des domaines liés à ces compétences nécessaires pour accéder à la société numérique et s'exprimer librement.</a:t>
            </a:r>
          </a:p>
          <a:p>
            <a:pPr>
              <a:spcBef>
                <a:spcPts val="1800"/>
              </a:spcBef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Bien-être en ligne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, comprend des domaines qui peuvent aider l'utilisateur à s'engager positivement dans la société numérique.</a:t>
            </a:r>
          </a:p>
          <a:p>
            <a:pPr>
              <a:spcBef>
                <a:spcPts val="1800"/>
              </a:spcBef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Mes droits en ligne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cs typeface="Arial" charset="0"/>
              </a:rPr>
              <a:t>, se réfère aux compétences liées aux droits et aux responsabilités des citoyens dans des sociétés complexes et diverses dans un contexte numérique.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F44CB-E9FE-41BE-A1CD-8C845ED43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984597"/>
            <a:ext cx="4316962" cy="394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14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6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4955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Développements en matière d’ECN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Développement du </a:t>
            </a: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concept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(2016-18)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Manuel d'éducation à la citoyenneté numérique 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(2019)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un document de référence pour les décideurs et les praticiens de l'éducation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disponible en anglais, </a:t>
            </a:r>
            <a:r>
              <a:rPr lang="fr-FR" sz="1600" u="sng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français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(bientôt disponible en croate, géorgien, </a:t>
            </a:r>
            <a:r>
              <a:rPr lang="fr-FR" sz="1600" u="sng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allemand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, </a:t>
            </a:r>
            <a:r>
              <a:rPr lang="fr-FR" sz="1600" u="sng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italien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, slovène, ukrainien, turc). 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Recommandation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CM/Rec(2019)10 du Comité des Ministres aux États membres sur le développement et la promotion de l'éducation à la citoyenneté numérique (2019)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Déclaration ministérielle 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"L'éducation à la citoyenneté à l'ère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du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numérique" (2019)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Lignes directrices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 pour soutenir des partenariats équitables entre les établissements éducati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f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s et le secteur privé (en cours)</a:t>
            </a:r>
          </a:p>
          <a:p>
            <a:pPr marL="0" lvl="1">
              <a:spcBef>
                <a:spcPts val="1800"/>
              </a:spcBef>
            </a:pPr>
            <a:endParaRPr lang="fr-FR" sz="1600" dirty="0">
              <a:solidFill>
                <a:srgbClr val="0D347D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1658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7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4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Développements (suite)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Promoteurs de l’ECN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un réseau de spécialistes de l'éducation de 20 Etats membres pour soutenir le développement de l’ECN dans leurs pays respectifs</a:t>
            </a:r>
          </a:p>
          <a:p>
            <a:pPr marL="285750" lvl="1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Enquête ECN (2020)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consultation 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sur 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la perception de la citoyenneté numérique par les parents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plus de 21 000 réponses provenant des 47 États membres</a:t>
            </a:r>
          </a:p>
          <a:p>
            <a:pPr lvl="2" indent="-457200">
              <a:spcBef>
                <a:spcPts val="600"/>
              </a:spcBef>
              <a:buFont typeface="Arial" panose="020B0604020202020204" pitchFamily="34" charset="0"/>
              <a:buChar char="-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informe le développement futur de ressources pour les parents </a:t>
            </a:r>
          </a:p>
        </p:txBody>
      </p:sp>
    </p:spTree>
    <p:extLst>
      <p:ext uri="{BB962C8B-B14F-4D97-AF65-F5344CB8AC3E}">
        <p14:creationId xmlns:p14="http://schemas.microsoft.com/office/powerpoint/2010/main" val="2791712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fld id="{E8716A00-CC3F-A24A-9B86-816E9CA7F4AC}" type="slidenum">
              <a:rPr lang="fr-FR" smtClean="0">
                <a:latin typeface="Arial Narrow" charset="0"/>
                <a:ea typeface="Arial Narrow" charset="0"/>
                <a:cs typeface="Arial Narrow" charset="0"/>
              </a:rPr>
              <a:pPr/>
              <a:t>8</a:t>
            </a:fld>
            <a:endParaRPr lang="fr-FR">
              <a:latin typeface="Arial Narrow" charset="0"/>
              <a:ea typeface="Arial Narrow" charset="0"/>
              <a:cs typeface="Arial Narrow" charset="0"/>
            </a:endParaRPr>
          </a:p>
        </p:txBody>
      </p:sp>
      <p:sp>
        <p:nvSpPr>
          <p:cNvPr id="8" name="Titre 2"/>
          <p:cNvSpPr txBox="1">
            <a:spLocks/>
          </p:cNvSpPr>
          <p:nvPr/>
        </p:nvSpPr>
        <p:spPr>
          <a:xfrm>
            <a:off x="3886201" y="265731"/>
            <a:ext cx="4909456" cy="504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16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Education à la citoyenneté numérique</a:t>
            </a:r>
            <a:br>
              <a:rPr lang="fr-FR" sz="1800" b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</a:br>
            <a:r>
              <a:rPr lang="fr-FR" sz="1800" i="1" dirty="0">
                <a:latin typeface="Arial Narrow" panose="020B0606020202030204" pitchFamily="34" charset="0"/>
                <a:ea typeface="Century Gothic" charset="0"/>
                <a:cs typeface="Century Gothic" charset="0"/>
              </a:rPr>
              <a:t>Préparer les citoyens à l'ère numérique </a:t>
            </a:r>
            <a:endParaRPr lang="en-GB" sz="1800" i="1" dirty="0">
              <a:latin typeface="Arial Narrow" panose="020B0606020202030204" pitchFamily="34" charset="0"/>
              <a:ea typeface="Century Gothic" charset="0"/>
              <a:cs typeface="Century Gothic" charset="0"/>
            </a:endParaRP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612000" y="1443841"/>
            <a:ext cx="7979909" cy="3508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fr-FR" sz="2000" b="1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Publications récentes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Kit du formateur (2020)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accent1">
                    <a:lumMod val="50000"/>
                  </a:schemeClr>
                </a:solidFill>
                <a:effectLst/>
                <a:latin typeface="Myriad Pro" panose="020B0503030403020204"/>
              </a:rPr>
              <a:t>Des étapes simples pour aider votre enfant à devenir un citoyen numérique</a:t>
            </a:r>
            <a:r>
              <a:rPr lang="fr-FR" sz="1600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ea typeface="Arial" charset="0"/>
                <a:cs typeface="Arial" charset="0"/>
              </a:rPr>
              <a:t> 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(2020)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Gardez les jeunes citoyens occupés à la maison pendant le confinement (2020)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Plans de cours sur l’ECN (disponible sur 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  <a:hlinkClick r:id="rId3"/>
              </a:rPr>
              <a:t>www.coe.int/education</a:t>
            </a: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) (2020)</a:t>
            </a:r>
          </a:p>
          <a:p>
            <a:pPr marL="285750" lvl="1" indent="-285750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rgbClr val="0D347D"/>
                </a:solidFill>
                <a:latin typeface="Myriad Pro" panose="020B0503030403020204" pitchFamily="34" charset="0"/>
                <a:ea typeface="Arial" charset="0"/>
                <a:cs typeface="Arial" charset="0"/>
              </a:rPr>
              <a:t>Éduquer pour une culture du jeu vidéo - Une carte pour les enseignants et les parents (2021)</a:t>
            </a:r>
          </a:p>
          <a:p>
            <a:pPr marL="0" lvl="1">
              <a:spcBef>
                <a:spcPts val="1800"/>
              </a:spcBef>
            </a:pPr>
            <a:endParaRPr lang="en-US" sz="1600" dirty="0">
              <a:solidFill>
                <a:srgbClr val="0D347D"/>
              </a:solidFill>
              <a:latin typeface="Myriad Pro" panose="020B0503030403020204" pitchFamily="34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477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5900" y="1783081"/>
            <a:ext cx="1719305" cy="3736181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036E20-24E6-459A-ABE8-63A0B9722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027B32-7EE3-4B47-8E3B-B3A98341C450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38400"/>
      </p:ext>
    </p:extLst>
  </p:cSld>
  <p:clrMapOvr>
    <a:masterClrMapping/>
  </p:clrMapOvr>
</p:sld>
</file>

<file path=ppt/theme/theme1.xml><?xml version="1.0" encoding="utf-8"?>
<a:theme xmlns:a="http://schemas.openxmlformats.org/drawingml/2006/main" name="1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672</Words>
  <Application>Microsoft Office PowerPoint</Application>
  <PresentationFormat>On-screen Show (4:3)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Arial Narrow</vt:lpstr>
      <vt:lpstr>Calibri</vt:lpstr>
      <vt:lpstr>Century Gothic</vt:lpstr>
      <vt:lpstr>Myriad Pro</vt:lpstr>
      <vt:lpstr>Wingdings</vt:lpstr>
      <vt:lpstr>1_Conception personnalisée</vt:lpstr>
      <vt:lpstr>Conception personnalisée</vt:lpstr>
      <vt:lpstr>4_Conception personnalisée</vt:lpstr>
      <vt:lpstr>3_Conception personnalisée</vt:lpstr>
      <vt:lpstr>Plateforme suisse éducation 2030 22 septembre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2015-12-09T08:37:49Z</dcterms:created>
  <dcterms:modified xsi:type="dcterms:W3CDTF">2021-09-22T10:03:07Z</dcterms:modified>
</cp:coreProperties>
</file>